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66" r:id="rId6"/>
    <p:sldId id="263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9" r:id="rId21"/>
    <p:sldId id="295" r:id="rId22"/>
    <p:sldId id="296" r:id="rId23"/>
    <p:sldId id="274" r:id="rId24"/>
    <p:sldId id="297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mpact" panose="020B0806030902050204" pitchFamily="34" charset="0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等线 Light" panose="02010600030101010101" pitchFamily="2" charset="-122"/>
      <p:regular r:id="rId35"/>
    </p:embeddedFont>
    <p:embeddedFont>
      <p:font typeface="造字工房朗宋（非商用）常规体" pitchFamily="50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44993D4E-2C5C-4A0D-A78E-8BF609C8B930}">
          <p14:sldIdLst>
            <p14:sldId id="256"/>
            <p14:sldId id="257"/>
          </p14:sldIdLst>
        </p14:section>
        <p14:section name="1" id="{C1B4AC8A-074D-48E4-BDC2-FC5A01555D9E}">
          <p14:sldIdLst>
            <p14:sldId id="258"/>
            <p14:sldId id="265"/>
            <p14:sldId id="266"/>
          </p14:sldIdLst>
        </p14:section>
        <p14:section name="2" id="{E4A5B7D2-EBF8-4CE1-91BD-DBFBAA1318EE}">
          <p14:sldIdLst>
            <p14:sldId id="263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3" id="{67CF5D86-5C49-4C4F-85A7-0A64C7E4046A}">
          <p14:sldIdLst>
            <p14:sldId id="269"/>
            <p14:sldId id="295"/>
            <p14:sldId id="296"/>
          </p14:sldIdLst>
        </p14:section>
        <p14:section name="4" id="{DC800A30-C6E4-482A-A197-E802D1D0574B}">
          <p14:sldIdLst>
            <p14:sldId id="274"/>
            <p14:sldId id="297"/>
          </p14:sldIdLst>
        </p14:section>
        <p14:section name="5" id="{7DC5B2A4-C41E-4BA1-B00D-B0C53290D72F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77"/>
    <a:srgbClr val="E7CE39"/>
    <a:srgbClr val="34BA89"/>
    <a:srgbClr val="F47264"/>
    <a:srgbClr val="FF6353"/>
    <a:srgbClr val="00C0CB"/>
    <a:srgbClr val="D1B719"/>
    <a:srgbClr val="F8F689"/>
    <a:srgbClr val="2C9C74"/>
    <a:srgbClr val="00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7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8D773-FB41-464A-A2A5-B2B86750C9A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F5D87-B078-4FC6-8C86-227378B8D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86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9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4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7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0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5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3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6C3E-8D65-4D9D-A1C7-D2E100528256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8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0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8F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0314" y="1589781"/>
            <a:ext cx="8755591" cy="367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65351" y="2641204"/>
            <a:ext cx="7859183" cy="1242232"/>
            <a:chOff x="2165351" y="2161118"/>
            <a:chExt cx="7859183" cy="1242232"/>
          </a:xfrm>
        </p:grpSpPr>
        <p:grpSp>
          <p:nvGrpSpPr>
            <p:cNvPr id="12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1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3733" dirty="0">
                  <a:solidFill>
                    <a:srgbClr val="00C0CB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安卓</a:t>
              </a:r>
              <a:r>
                <a:rPr lang="en-US" altLang="zh-CN" sz="3733" dirty="0">
                  <a:solidFill>
                    <a:srgbClr val="00C0CB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34BA89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PROJECT</a:t>
              </a:r>
              <a:r>
                <a:rPr lang="en-US" altLang="zh-CN" sz="3733" dirty="0">
                  <a:solidFill>
                    <a:srgbClr val="00C0CB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 </a:t>
              </a:r>
              <a:r>
                <a:rPr lang="zh-CN" altLang="en-US" sz="3733" dirty="0">
                  <a:solidFill>
                    <a:srgbClr val="E7CE39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电话</a:t>
              </a:r>
              <a:r>
                <a:rPr lang="zh-CN" altLang="en-US" sz="3733" dirty="0">
                  <a:solidFill>
                    <a:srgbClr val="FF8577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本</a:t>
              </a:r>
              <a:endParaRPr lang="en-US" altLang="zh-CN" sz="3733" dirty="0">
                <a:solidFill>
                  <a:srgbClr val="FF8577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374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333" noProof="1">
                  <a:solidFill>
                    <a:srgbClr val="7F7F7F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朱志儒  郑映雪</a:t>
              </a:r>
              <a:r>
                <a:rPr lang="en-US" altLang="zh-CN" sz="1333" noProof="1">
                  <a:solidFill>
                    <a:srgbClr val="7F7F7F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  </a:t>
              </a:r>
              <a:r>
                <a:rPr lang="zh-CN" altLang="en-US" sz="1333" noProof="1">
                  <a:solidFill>
                    <a:srgbClr val="7F7F7F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Arial" panose="020B0604020202020204" pitchFamily="34" charset="0"/>
                </a:rPr>
                <a:t>宗杰  邹元昊  郑宇骁  黄子聪</a:t>
              </a:r>
              <a:endParaRPr lang="en-US" altLang="zh-CN" noProof="1">
                <a:latin typeface="造字工房朗宋（非商用）常规体" pitchFamily="50" charset="-122"/>
                <a:ea typeface="造字工房朗宋（非商用）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26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显示通话记录，点击一条记录将拨打相应的电话。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通话记录界面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0398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长按一条记录将弹出菜单，点击菜单选项将出现相应功能。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通话记录小菜单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70058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57681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点击某个联系人将显示联系人详情。点击电话号码将拨打该号码。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联系人详情界面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94923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滑动右侧首字母列表，将显示对应拼音首字母的联系人。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联系人</a:t>
            </a:r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滑动</a:t>
            </a:r>
            <a:r>
              <a:rPr lang="zh-CN" altLang="zh-CN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462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点击顶部工具栏将显示菜单，点击菜单选项将出现对应的功能</a:t>
            </a:r>
            <a:endParaRPr lang="zh-CN" altLang="en-US" sz="20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联系人</a:t>
            </a:r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工具栏按钮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162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2650005"/>
            <a:ext cx="3609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向右滑动进入与该联系人的通话记录界面，向左滑动进入联系人详情界面。点击一条通话记录将拨打对应的号码，长按一条记录将提示是否删除该记录，点击底部的工具按钮将提示是否删除所有通话记录。</a:t>
            </a:r>
            <a:endParaRPr lang="zh-CN" altLang="en-US" sz="20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联系人</a:t>
            </a:r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通话记录界面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0825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3111670"/>
            <a:ext cx="3609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点击底部左侧工具栏按钮将出现编辑联系人界面，在如下界面可以修改联系人信息，添加或删除联系人号码。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编辑联系人界面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55620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点击上图中“生日”输入框，将弹出如下界面以选择联系人出生日期。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联系人生日选择界面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400"/>
            <a:ext cx="2368800" cy="5132399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55844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点击右上角的搜索按钮，输入联系人拼音首字母即可搜索对应的联系人。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联系人全局搜索功能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400"/>
            <a:ext cx="2368800" cy="5132399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75602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2957782"/>
            <a:ext cx="3609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app</a:t>
            </a:r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默认打开该功能，每当</a:t>
            </a:r>
            <a:r>
              <a:rPr lang="en-US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app</a:t>
            </a:r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启动时都会出现联系人生日提醒和重要节假日提醒。可以在右上角“更多”按钮中关闭该功能。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生日提醒功能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400"/>
            <a:ext cx="2368800" cy="5132399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596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</p:grpSpPr>
        <p:sp>
          <p:nvSpPr>
            <p:cNvPr id="21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2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00C0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3" name="TextBox 6"/>
          <p:cNvSpPr>
            <a:spLocks noChangeArrowheads="1"/>
          </p:cNvSpPr>
          <p:nvPr/>
        </p:nvSpPr>
        <p:spPr bwMode="auto">
          <a:xfrm>
            <a:off x="476250" y="162154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目录</a:t>
            </a:r>
          </a:p>
        </p:txBody>
      </p:sp>
      <p:sp>
        <p:nvSpPr>
          <p:cNvPr id="25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D6DC6D-0A9F-46C4-9A16-3C6791A0F909}"/>
              </a:ext>
            </a:extLst>
          </p:cNvPr>
          <p:cNvGrpSpPr/>
          <p:nvPr/>
        </p:nvGrpSpPr>
        <p:grpSpPr>
          <a:xfrm>
            <a:off x="990600" y="2153208"/>
            <a:ext cx="10385372" cy="2551584"/>
            <a:chOff x="990600" y="2153208"/>
            <a:chExt cx="10385372" cy="255158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200BE2F-553B-4EBE-9E51-F4938DBB94C7}"/>
                </a:ext>
              </a:extLst>
            </p:cNvPr>
            <p:cNvGrpSpPr/>
            <p:nvPr/>
          </p:nvGrpSpPr>
          <p:grpSpPr>
            <a:xfrm>
              <a:off x="990600" y="2153208"/>
              <a:ext cx="10210800" cy="2551584"/>
              <a:chOff x="990600" y="2153208"/>
              <a:chExt cx="10210800" cy="255158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62F005C8-D041-46A3-A91A-DC9BCD67059A}"/>
                  </a:ext>
                </a:extLst>
              </p:cNvPr>
              <p:cNvGrpSpPr/>
              <p:nvPr/>
            </p:nvGrpSpPr>
            <p:grpSpPr>
              <a:xfrm>
                <a:off x="990600" y="2153208"/>
                <a:ext cx="10210800" cy="2551584"/>
                <a:chOff x="-155296" y="2275114"/>
                <a:chExt cx="8320304" cy="2079168"/>
              </a:xfrm>
            </p:grpSpPr>
            <p:sp>
              <p:nvSpPr>
                <p:cNvPr id="15" name="Rectangle 29"/>
                <p:cNvSpPr/>
                <p:nvPr/>
              </p:nvSpPr>
              <p:spPr>
                <a:xfrm>
                  <a:off x="-155296" y="2275114"/>
                  <a:ext cx="2079168" cy="2079168"/>
                </a:xfrm>
                <a:prstGeom prst="rect">
                  <a:avLst/>
                </a:prstGeom>
                <a:solidFill>
                  <a:srgbClr val="34BA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" name="Rectangle 37"/>
                <p:cNvSpPr/>
                <p:nvPr/>
              </p:nvSpPr>
              <p:spPr>
                <a:xfrm>
                  <a:off x="6085840" y="2275114"/>
                  <a:ext cx="2079168" cy="2079168"/>
                </a:xfrm>
                <a:prstGeom prst="rect">
                  <a:avLst/>
                </a:prstGeom>
                <a:solidFill>
                  <a:srgbClr val="FF85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7" name="Rectangle 32"/>
                <p:cNvSpPr/>
                <p:nvPr/>
              </p:nvSpPr>
              <p:spPr>
                <a:xfrm>
                  <a:off x="1926774" y="2275114"/>
                  <a:ext cx="2079168" cy="2079168"/>
                </a:xfrm>
                <a:prstGeom prst="rect">
                  <a:avLst/>
                </a:prstGeom>
                <a:solidFill>
                  <a:srgbClr val="F8F6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8" name="Rectangle 35"/>
                <p:cNvSpPr/>
                <p:nvPr/>
              </p:nvSpPr>
              <p:spPr>
                <a:xfrm>
                  <a:off x="4005953" y="2275114"/>
                  <a:ext cx="2079168" cy="2079168"/>
                </a:xfrm>
                <a:prstGeom prst="rect">
                  <a:avLst/>
                </a:prstGeom>
                <a:solidFill>
                  <a:srgbClr val="E7CE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26" name="矩形 8"/>
              <p:cNvSpPr>
                <a:spLocks noChangeArrowheads="1"/>
              </p:cNvSpPr>
              <p:nvPr/>
            </p:nvSpPr>
            <p:spPr bwMode="auto">
              <a:xfrm>
                <a:off x="992729" y="2173811"/>
                <a:ext cx="1080000" cy="1080000"/>
              </a:xfrm>
              <a:custGeom>
                <a:avLst/>
                <a:gdLst>
                  <a:gd name="T0" fmla="*/ 0 w 855095"/>
                  <a:gd name="T1" fmla="*/ 0 h 855095"/>
                  <a:gd name="T2" fmla="*/ 855095 w 855095"/>
                  <a:gd name="T3" fmla="*/ 855095 h 855095"/>
                </a:gdLst>
                <a:ahLst/>
                <a:cxnLst/>
                <a:rect l="T0" t="T1" r="T2" b="T3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zh-CN" sz="48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01</a:t>
                </a:r>
                <a:endParaRPr lang="zh-CN" altLang="en-US" sz="48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</p:txBody>
          </p:sp>
          <p:sp>
            <p:nvSpPr>
              <p:cNvPr id="34" name="矩形 8">
                <a:extLst>
                  <a:ext uri="{FF2B5EF4-FFF2-40B4-BE49-F238E27FC236}">
                    <a16:creationId xmlns:a16="http://schemas.microsoft.com/office/drawing/2014/main" id="{E35090F3-1C11-4CDB-8C7A-3C549AA9D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2186" y="2168540"/>
                <a:ext cx="1080000" cy="1080000"/>
              </a:xfrm>
              <a:custGeom>
                <a:avLst/>
                <a:gdLst>
                  <a:gd name="T0" fmla="*/ 0 w 855095"/>
                  <a:gd name="T1" fmla="*/ 0 h 855095"/>
                  <a:gd name="T2" fmla="*/ 855095 w 855095"/>
                  <a:gd name="T3" fmla="*/ 855095 h 855095"/>
                </a:gdLst>
                <a:ahLst/>
                <a:cxnLst/>
                <a:rect l="T0" t="T1" r="T2" b="T3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zh-CN" sz="48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02</a:t>
                </a:r>
                <a:endParaRPr lang="zh-CN" altLang="en-US" sz="48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</p:txBody>
          </p:sp>
          <p:sp>
            <p:nvSpPr>
              <p:cNvPr id="35" name="矩形 8">
                <a:extLst>
                  <a:ext uri="{FF2B5EF4-FFF2-40B4-BE49-F238E27FC236}">
                    <a16:creationId xmlns:a16="http://schemas.microsoft.com/office/drawing/2014/main" id="{4D6279E8-0ACB-4E6F-A081-4B28C4DD2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3772" y="2173811"/>
                <a:ext cx="1080000" cy="1080000"/>
              </a:xfrm>
              <a:custGeom>
                <a:avLst/>
                <a:gdLst>
                  <a:gd name="T0" fmla="*/ 0 w 855095"/>
                  <a:gd name="T1" fmla="*/ 0 h 855095"/>
                  <a:gd name="T2" fmla="*/ 855095 w 855095"/>
                  <a:gd name="T3" fmla="*/ 855095 h 855095"/>
                </a:gdLst>
                <a:ahLst/>
                <a:cxnLst/>
                <a:rect l="T0" t="T1" r="T2" b="T3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zh-CN" sz="48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03</a:t>
                </a:r>
                <a:endParaRPr lang="zh-CN" altLang="en-US" sz="48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</p:txBody>
          </p:sp>
          <p:sp>
            <p:nvSpPr>
              <p:cNvPr id="36" name="矩形 8">
                <a:extLst>
                  <a:ext uri="{FF2B5EF4-FFF2-40B4-BE49-F238E27FC236}">
                    <a16:creationId xmlns:a16="http://schemas.microsoft.com/office/drawing/2014/main" id="{6D5F4DFE-E93A-4671-8DDB-DCA97911B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932" y="2153208"/>
                <a:ext cx="1080000" cy="1080000"/>
              </a:xfrm>
              <a:custGeom>
                <a:avLst/>
                <a:gdLst>
                  <a:gd name="T0" fmla="*/ 0 w 855095"/>
                  <a:gd name="T1" fmla="*/ 0 h 855095"/>
                  <a:gd name="T2" fmla="*/ 855095 w 855095"/>
                  <a:gd name="T3" fmla="*/ 855095 h 855095"/>
                </a:gdLst>
                <a:ahLst/>
                <a:cxnLst/>
                <a:rect l="T0" t="T1" r="T2" b="T3"/>
                <a:pathLst>
                  <a:path w="855095" h="855095">
                    <a:moveTo>
                      <a:pt x="805897" y="427546"/>
                    </a:moveTo>
                    <a:lnTo>
                      <a:pt x="855095" y="427546"/>
                    </a:lnTo>
                    <a:lnTo>
                      <a:pt x="855095" y="855095"/>
                    </a:lnTo>
                    <a:lnTo>
                      <a:pt x="427546" y="855095"/>
                    </a:lnTo>
                    <a:lnTo>
                      <a:pt x="427546" y="805897"/>
                    </a:lnTo>
                    <a:lnTo>
                      <a:pt x="805897" y="805897"/>
                    </a:lnTo>
                    <a:close/>
                    <a:moveTo>
                      <a:pt x="0" y="0"/>
                    </a:moveTo>
                    <a:lnTo>
                      <a:pt x="427546" y="0"/>
                    </a:lnTo>
                    <a:lnTo>
                      <a:pt x="427546" y="49196"/>
                    </a:lnTo>
                    <a:lnTo>
                      <a:pt x="49196" y="49196"/>
                    </a:lnTo>
                    <a:lnTo>
                      <a:pt x="49196" y="427546"/>
                    </a:lnTo>
                    <a:lnTo>
                      <a:pt x="0" y="427546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r>
                  <a:rPr lang="en-US" altLang="zh-CN" sz="4800" dirty="0">
                    <a:solidFill>
                      <a:schemeClr val="bg1"/>
                    </a:solidFill>
                    <a:latin typeface="Impact" panose="020B0806030902050204" pitchFamily="34" charset="0"/>
                    <a:sym typeface="Impact" panose="020B0806030902050204" pitchFamily="34" charset="0"/>
                  </a:rPr>
                  <a:t>04</a:t>
                </a:r>
                <a:endParaRPr lang="zh-CN" altLang="en-US" sz="4800" dirty="0">
                  <a:solidFill>
                    <a:schemeClr val="bg1"/>
                  </a:solidFill>
                  <a:latin typeface="Impact" panose="020B0806030902050204" pitchFamily="34" charset="0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31" name="矩形 8">
              <a:extLst>
                <a:ext uri="{FF2B5EF4-FFF2-40B4-BE49-F238E27FC236}">
                  <a16:creationId xmlns:a16="http://schemas.microsoft.com/office/drawing/2014/main" id="{5375E4C7-1AD7-4920-8B6D-5719A1CC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067" y="3076399"/>
              <a:ext cx="2552400" cy="1620000"/>
            </a:xfrm>
            <a:custGeom>
              <a:avLst/>
              <a:gdLst>
                <a:gd name="T0" fmla="*/ 0 w 855095"/>
                <a:gd name="T1" fmla="*/ 0 h 855095"/>
                <a:gd name="T2" fmla="*/ 855095 w 855095"/>
                <a:gd name="T3" fmla="*/ 855095 h 855095"/>
              </a:gdLst>
              <a:ahLst/>
              <a:cxnLst/>
              <a:rect l="T0" t="T1" r="T2" b="T3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Impact" panose="020B0806030902050204" pitchFamily="34" charset="0"/>
                </a:rPr>
                <a:t>简介</a:t>
              </a:r>
            </a:p>
          </p:txBody>
        </p:sp>
        <p:sp>
          <p:nvSpPr>
            <p:cNvPr id="32" name="矩形 8">
              <a:extLst>
                <a:ext uri="{FF2B5EF4-FFF2-40B4-BE49-F238E27FC236}">
                  <a16:creationId xmlns:a16="http://schemas.microsoft.com/office/drawing/2014/main" id="{E2AB507F-21AE-449A-BD19-992953406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126" y="3061929"/>
              <a:ext cx="2552400" cy="1620000"/>
            </a:xfrm>
            <a:custGeom>
              <a:avLst/>
              <a:gdLst>
                <a:gd name="T0" fmla="*/ 0 w 855095"/>
                <a:gd name="T1" fmla="*/ 0 h 855095"/>
                <a:gd name="T2" fmla="*/ 855095 w 855095"/>
                <a:gd name="T3" fmla="*/ 855095 h 855095"/>
              </a:gdLst>
              <a:ahLst/>
              <a:cxnLst/>
              <a:rect l="T0" t="T1" r="T2" b="T3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Impact" panose="020B0806030902050204" pitchFamily="34" charset="0"/>
                </a:rPr>
                <a:t>基础内容</a:t>
              </a:r>
            </a:p>
          </p:txBody>
        </p:sp>
        <p:sp>
          <p:nvSpPr>
            <p:cNvPr id="33" name="矩形 8">
              <a:extLst>
                <a:ext uri="{FF2B5EF4-FFF2-40B4-BE49-F238E27FC236}">
                  <a16:creationId xmlns:a16="http://schemas.microsoft.com/office/drawing/2014/main" id="{B9665D8C-9509-405F-A071-A9F987CCD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1643" y="3077671"/>
              <a:ext cx="2552400" cy="1620000"/>
            </a:xfrm>
            <a:custGeom>
              <a:avLst/>
              <a:gdLst>
                <a:gd name="T0" fmla="*/ 0 w 855095"/>
                <a:gd name="T1" fmla="*/ 0 h 855095"/>
                <a:gd name="T2" fmla="*/ 855095 w 855095"/>
                <a:gd name="T3" fmla="*/ 855095 h 855095"/>
              </a:gdLst>
              <a:ahLst/>
              <a:cxnLst/>
              <a:rect l="T0" t="T1" r="T2" b="T3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Impact" panose="020B0806030902050204" pitchFamily="34" charset="0"/>
                </a:rPr>
                <a:t>扩展内容</a:t>
              </a:r>
              <a:endParaRPr lang="en-US" altLang="zh-CN" sz="44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endParaRPr>
            </a:p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Impact" panose="020B0806030902050204" pitchFamily="34" charset="0"/>
                </a:rPr>
                <a:t>「扫码」</a:t>
              </a:r>
            </a:p>
          </p:txBody>
        </p:sp>
        <p:sp>
          <p:nvSpPr>
            <p:cNvPr id="37" name="矩形 8">
              <a:extLst>
                <a:ext uri="{FF2B5EF4-FFF2-40B4-BE49-F238E27FC236}">
                  <a16:creationId xmlns:a16="http://schemas.microsoft.com/office/drawing/2014/main" id="{4511020C-DFD2-4CC4-B26E-EC3A04116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109" y="3076479"/>
              <a:ext cx="2866863" cy="1620000"/>
            </a:xfrm>
            <a:custGeom>
              <a:avLst/>
              <a:gdLst>
                <a:gd name="T0" fmla="*/ 0 w 855095"/>
                <a:gd name="T1" fmla="*/ 0 h 855095"/>
                <a:gd name="T2" fmla="*/ 855095 w 855095"/>
                <a:gd name="T3" fmla="*/ 855095 h 855095"/>
              </a:gdLst>
              <a:ahLst/>
              <a:cxnLst/>
              <a:rect l="T0" t="T1" r="T2" b="T3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Impact" panose="020B0806030902050204" pitchFamily="34" charset="0"/>
                </a:rPr>
                <a:t>扩展内容</a:t>
              </a:r>
              <a:endParaRPr lang="en-US" altLang="zh-CN" sz="44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endParaRPr>
            </a:p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sym typeface="Impact" panose="020B0806030902050204" pitchFamily="34" charset="0"/>
                </a:rPr>
                <a:t>「免打扰」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2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D1B71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35984" y="-1911350"/>
            <a:ext cx="489909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69332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EXTEND CONTENT</a:t>
            </a: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6438203" y="1862668"/>
            <a:ext cx="5237331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5867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扩展内容「扫码」</a:t>
            </a: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7" dirty="0">
                <a:solidFill>
                  <a:schemeClr val="bg1"/>
                </a:solidFill>
                <a:latin typeface="Impact" panose="020B0806030902050204" pitchFamily="34" charset="0"/>
                <a:sym typeface="微软雅黑" panose="020B0503020204020204" pitchFamily="34" charset="-122"/>
              </a:rPr>
              <a:t>QR Code Generation &amp; scanner</a:t>
            </a:r>
          </a:p>
        </p:txBody>
      </p:sp>
    </p:spTree>
    <p:extLst>
      <p:ext uri="{BB962C8B-B14F-4D97-AF65-F5344CB8AC3E}">
        <p14:creationId xmlns:p14="http://schemas.microsoft.com/office/powerpoint/2010/main" val="365957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3111670"/>
            <a:ext cx="3609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点击右上角的二维码按钮或工具栏的“分享联系人”选项将出现分享该联系人的二维码</a:t>
            </a:r>
            <a:endParaRPr lang="zh-CN" altLang="en-US" sz="20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分享联系人（二维码）界面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304C9FF-9B2F-4B4D-9308-7BD98791D542}"/>
              </a:ext>
            </a:extLst>
          </p:cNvPr>
          <p:cNvGrpSpPr/>
          <p:nvPr/>
        </p:nvGrpSpPr>
        <p:grpSpPr>
          <a:xfrm>
            <a:off x="813500" y="2952747"/>
            <a:ext cx="1319672" cy="1319672"/>
            <a:chOff x="9334522" y="2952747"/>
            <a:chExt cx="1319672" cy="1319672"/>
          </a:xfrm>
        </p:grpSpPr>
        <p:sp>
          <p:nvSpPr>
            <p:cNvPr id="35" name="Oval 30">
              <a:extLst>
                <a:ext uri="{FF2B5EF4-FFF2-40B4-BE49-F238E27FC236}">
                  <a16:creationId xmlns:a16="http://schemas.microsoft.com/office/drawing/2014/main" id="{A166775E-833C-43EC-AF4B-06897FE70FA7}"/>
                </a:ext>
              </a:extLst>
            </p:cNvPr>
            <p:cNvSpPr/>
            <p:nvPr/>
          </p:nvSpPr>
          <p:spPr>
            <a:xfrm>
              <a:off x="9334522" y="2952747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36" name="Group 38">
              <a:extLst>
                <a:ext uri="{FF2B5EF4-FFF2-40B4-BE49-F238E27FC236}">
                  <a16:creationId xmlns:a16="http://schemas.microsoft.com/office/drawing/2014/main" id="{276E8582-2F2C-43BE-802F-CA2BD18983F3}"/>
                </a:ext>
              </a:extLst>
            </p:cNvPr>
            <p:cNvGrpSpPr/>
            <p:nvPr/>
          </p:nvGrpSpPr>
          <p:grpSpPr>
            <a:xfrm>
              <a:off x="9715525" y="3429000"/>
              <a:ext cx="610533" cy="382627"/>
              <a:chOff x="553750" y="4689130"/>
              <a:chExt cx="365425" cy="229016"/>
            </a:xfrm>
            <a:solidFill>
              <a:schemeClr val="bg1"/>
            </a:solidFill>
          </p:grpSpPr>
          <p:sp>
            <p:nvSpPr>
              <p:cNvPr id="41" name="AutoShape 105">
                <a:extLst>
                  <a:ext uri="{FF2B5EF4-FFF2-40B4-BE49-F238E27FC236}">
                    <a16:creationId xmlns:a16="http://schemas.microsoft.com/office/drawing/2014/main" id="{D9C128F4-8036-4D9D-B70C-9680BA3CD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50" y="4689130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3" name="AutoShape 106">
                <a:extLst>
                  <a:ext uri="{FF2B5EF4-FFF2-40B4-BE49-F238E27FC236}">
                    <a16:creationId xmlns:a16="http://schemas.microsoft.com/office/drawing/2014/main" id="{9780EE79-EBCB-42CB-986E-DA8D5F47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85" y="4757961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44" name="AutoShape 107">
                <a:extLst>
                  <a:ext uri="{FF2B5EF4-FFF2-40B4-BE49-F238E27FC236}">
                    <a16:creationId xmlns:a16="http://schemas.microsoft.com/office/drawing/2014/main" id="{3DCD6F50-3456-4BFB-A22F-85A367782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68" y="4723545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9828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3265558"/>
            <a:ext cx="3609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通过扫描按钮进入扫描界面扫描该二维码即可添加联系人。</a:t>
            </a:r>
            <a:endParaRPr lang="zh-CN" altLang="en-US" sz="20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分享联系人（二维码）界面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687B41-54A6-4ECA-9711-019564EAB531}"/>
              </a:ext>
            </a:extLst>
          </p:cNvPr>
          <p:cNvGrpSpPr/>
          <p:nvPr/>
        </p:nvGrpSpPr>
        <p:grpSpPr>
          <a:xfrm>
            <a:off x="813500" y="2952747"/>
            <a:ext cx="1319672" cy="1319672"/>
            <a:chOff x="9334522" y="2952747"/>
            <a:chExt cx="1319672" cy="1319672"/>
          </a:xfrm>
        </p:grpSpPr>
        <p:sp>
          <p:nvSpPr>
            <p:cNvPr id="20" name="Oval 30">
              <a:extLst>
                <a:ext uri="{FF2B5EF4-FFF2-40B4-BE49-F238E27FC236}">
                  <a16:creationId xmlns:a16="http://schemas.microsoft.com/office/drawing/2014/main" id="{A67E4D2F-4148-4F83-816E-B81FF54DA96B}"/>
                </a:ext>
              </a:extLst>
            </p:cNvPr>
            <p:cNvSpPr/>
            <p:nvPr/>
          </p:nvSpPr>
          <p:spPr>
            <a:xfrm>
              <a:off x="9334522" y="2952747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80BD7D18-B37E-49B2-9DC5-19800EFD89B9}"/>
                </a:ext>
              </a:extLst>
            </p:cNvPr>
            <p:cNvGrpSpPr/>
            <p:nvPr/>
          </p:nvGrpSpPr>
          <p:grpSpPr>
            <a:xfrm>
              <a:off x="9715525" y="3429000"/>
              <a:ext cx="610533" cy="382627"/>
              <a:chOff x="553750" y="4689130"/>
              <a:chExt cx="365425" cy="229016"/>
            </a:xfrm>
            <a:solidFill>
              <a:schemeClr val="bg1"/>
            </a:solidFill>
          </p:grpSpPr>
          <p:sp>
            <p:nvSpPr>
              <p:cNvPr id="22" name="AutoShape 105">
                <a:extLst>
                  <a:ext uri="{FF2B5EF4-FFF2-40B4-BE49-F238E27FC236}">
                    <a16:creationId xmlns:a16="http://schemas.microsoft.com/office/drawing/2014/main" id="{75B1A8DB-2988-4786-A0A9-216D0C9EA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50" y="4689130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3" name="AutoShape 106">
                <a:extLst>
                  <a:ext uri="{FF2B5EF4-FFF2-40B4-BE49-F238E27FC236}">
                    <a16:creationId xmlns:a16="http://schemas.microsoft.com/office/drawing/2014/main" id="{A331DC3E-3F53-4874-874C-3A8477362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85" y="4757961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9" name="AutoShape 107">
                <a:extLst>
                  <a:ext uri="{FF2B5EF4-FFF2-40B4-BE49-F238E27FC236}">
                    <a16:creationId xmlns:a16="http://schemas.microsoft.com/office/drawing/2014/main" id="{71B6BD66-74FF-46EF-A7E8-EFA068E77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68" y="4723545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621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FF635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35984" y="-1911350"/>
            <a:ext cx="462658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69332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EXTEND CONTENT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806620" y="1862668"/>
            <a:ext cx="5868914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5867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扩展内容「免打扰」</a:t>
            </a:r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4715933" y="3589867"/>
            <a:ext cx="6959600" cy="3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67" dirty="0">
                <a:solidFill>
                  <a:schemeClr val="bg1"/>
                </a:solidFill>
                <a:latin typeface="Impact" panose="020B0806030902050204" pitchFamily="34" charset="0"/>
                <a:sym typeface="微软雅黑" panose="020B0503020204020204" pitchFamily="34" charset="-122"/>
              </a:rPr>
              <a:t>No Disturbing</a:t>
            </a:r>
          </a:p>
        </p:txBody>
      </p:sp>
    </p:spTree>
    <p:extLst>
      <p:ext uri="{BB962C8B-B14F-4D97-AF65-F5344CB8AC3E}">
        <p14:creationId xmlns:p14="http://schemas.microsoft.com/office/powerpoint/2010/main" val="6707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4965" y="2957782"/>
            <a:ext cx="3609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</a:t>
            </a:r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右上角“更多”按钮中打开免打扰功能，滑动时间滚轮选择免打扰时间，在这期间内</a:t>
            </a:r>
            <a:r>
              <a:rPr lang="en-US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app</a:t>
            </a:r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将自动拦截非白名单的来电。</a:t>
            </a:r>
          </a:p>
        </p:txBody>
      </p: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免打扰时间选择界面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ABF279F-8F6E-44C0-B385-7D26B0287647}"/>
              </a:ext>
            </a:extLst>
          </p:cNvPr>
          <p:cNvGrpSpPr/>
          <p:nvPr/>
        </p:nvGrpSpPr>
        <p:grpSpPr>
          <a:xfrm>
            <a:off x="813600" y="2952000"/>
            <a:ext cx="1319672" cy="1319672"/>
            <a:chOff x="3626401" y="2952747"/>
            <a:chExt cx="1319672" cy="1319672"/>
          </a:xfrm>
        </p:grpSpPr>
        <p:sp>
          <p:nvSpPr>
            <p:cNvPr id="25" name="Oval 27">
              <a:extLst>
                <a:ext uri="{FF2B5EF4-FFF2-40B4-BE49-F238E27FC236}">
                  <a16:creationId xmlns:a16="http://schemas.microsoft.com/office/drawing/2014/main" id="{3B31E803-6E50-4CC5-A378-B9B0BA7545A3}"/>
                </a:ext>
              </a:extLst>
            </p:cNvPr>
            <p:cNvSpPr/>
            <p:nvPr/>
          </p:nvSpPr>
          <p:spPr>
            <a:xfrm>
              <a:off x="3626401" y="2952747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6" name="AutoShape 46">
              <a:extLst>
                <a:ext uri="{FF2B5EF4-FFF2-40B4-BE49-F238E27FC236}">
                  <a16:creationId xmlns:a16="http://schemas.microsoft.com/office/drawing/2014/main" id="{7AF99660-E410-4953-B886-6FD62B2C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24" y="3293670"/>
              <a:ext cx="611576" cy="6115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97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10FC291-1426-4608-959D-AD75C04C1E8E}"/>
              </a:ext>
            </a:extLst>
          </p:cNvPr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0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AD739F-8768-4948-B29E-3CDF0ABD0148}"/>
              </a:ext>
            </a:extLst>
          </p:cNvPr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E064B1-36C9-42E6-B987-2975B7BF68AC}"/>
              </a:ext>
            </a:extLst>
          </p:cNvPr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8F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2C5FA5-5F1F-4568-85F2-92D172205D86}"/>
              </a:ext>
            </a:extLst>
          </p:cNvPr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788BA7-C410-417F-8B57-714A8DDB7C2A}"/>
              </a:ext>
            </a:extLst>
          </p:cNvPr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C7BCDE-F25C-4CD8-8FE4-E94A54AB571F}"/>
              </a:ext>
            </a:extLst>
          </p:cNvPr>
          <p:cNvSpPr/>
          <p:nvPr/>
        </p:nvSpPr>
        <p:spPr>
          <a:xfrm>
            <a:off x="1700314" y="1589781"/>
            <a:ext cx="8755591" cy="367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65351" y="2641204"/>
            <a:ext cx="7859183" cy="1236653"/>
            <a:chOff x="2165351" y="2161118"/>
            <a:chExt cx="7859183" cy="1236653"/>
          </a:xfrm>
        </p:grpSpPr>
        <p:grpSp>
          <p:nvGrpSpPr>
            <p:cNvPr id="4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>
                  <a:solidFill>
                    <a:srgbClr val="00C0CB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THANKS</a:t>
              </a:r>
              <a:r>
                <a:rPr lang="en-US" altLang="zh-CN" sz="3733" dirty="0">
                  <a:solidFill>
                    <a:srgbClr val="BF342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34BA89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FOR</a:t>
              </a:r>
              <a:r>
                <a:rPr lang="zh-CN" altLang="en-US" sz="3733" dirty="0">
                  <a:solidFill>
                    <a:srgbClr val="1A7BA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E7CE39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</a:t>
              </a:r>
              <a:r>
                <a:rPr lang="en-US" altLang="zh-CN" sz="3733" dirty="0">
                  <a:solidFill>
                    <a:srgbClr val="1A7BA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FF8577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WATCHING</a:t>
              </a:r>
              <a:endParaRPr lang="zh-CN" altLang="en-US" dirty="0">
                <a:solidFill>
                  <a:srgbClr val="FF85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368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333" noProof="1">
                  <a:solidFill>
                    <a:srgbClr val="7F7F7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2019-7-5</a:t>
              </a:r>
              <a:endParaRPr lang="en-US" altLang="zh-CN" noProof="1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4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1D8A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BRIEF INTRODUCTION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0227702" y="1862668"/>
            <a:ext cx="1447832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5867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简介</a:t>
            </a:r>
          </a:p>
        </p:txBody>
      </p:sp>
      <p:sp>
        <p:nvSpPr>
          <p:cNvPr id="14" name="TextBox 3"/>
          <p:cNvSpPr>
            <a:spLocks noChangeArrowheads="1"/>
          </p:cNvSpPr>
          <p:nvPr/>
        </p:nvSpPr>
        <p:spPr bwMode="auto">
          <a:xfrm>
            <a:off x="35984" y="-1911350"/>
            <a:ext cx="357020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7"/>
          <p:cNvGrpSpPr/>
          <p:nvPr/>
        </p:nvGrpSpPr>
        <p:grpSpPr>
          <a:xfrm>
            <a:off x="720272" y="1333486"/>
            <a:ext cx="1809763" cy="2722961"/>
            <a:chOff x="540204" y="1000114"/>
            <a:chExt cx="1357322" cy="2042221"/>
          </a:xfrm>
        </p:grpSpPr>
        <p:sp>
          <p:nvSpPr>
            <p:cNvPr id="11" name="Rectangle 33"/>
            <p:cNvSpPr/>
            <p:nvPr/>
          </p:nvSpPr>
          <p:spPr>
            <a:xfrm>
              <a:off x="540204" y="2357436"/>
              <a:ext cx="1357322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667" dirty="0">
                  <a:solidFill>
                    <a:srgbClr val="34BA89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cs typeface="Open Sans Light" pitchFamily="34" charset="0"/>
                </a:rPr>
                <a:t>联系人和通话记录</a:t>
              </a:r>
              <a:endParaRPr lang="en-US" sz="2667" dirty="0">
                <a:solidFill>
                  <a:srgbClr val="34BA89"/>
                </a:solidFill>
                <a:latin typeface="造字工房朗宋（非商用）常规体" pitchFamily="50" charset="-122"/>
                <a:ea typeface="造字工房朗宋（非商用）常规体" pitchFamily="50" charset="-122"/>
                <a:cs typeface="Open Sans Light" pitchFamily="34" charset="0"/>
              </a:endParaRPr>
            </a:p>
          </p:txBody>
        </p:sp>
        <p:sp>
          <p:nvSpPr>
            <p:cNvPr id="12" name="Rectangle 34"/>
            <p:cNvSpPr/>
            <p:nvPr/>
          </p:nvSpPr>
          <p:spPr>
            <a:xfrm>
              <a:off x="611642" y="1000114"/>
              <a:ext cx="57004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34BA89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1</a:t>
              </a:r>
            </a:p>
          </p:txBody>
        </p:sp>
      </p:grpSp>
      <p:grpSp>
        <p:nvGrpSpPr>
          <p:cNvPr id="13" name="Group 48"/>
          <p:cNvGrpSpPr/>
          <p:nvPr/>
        </p:nvGrpSpPr>
        <p:grpSpPr>
          <a:xfrm>
            <a:off x="3585017" y="1333486"/>
            <a:ext cx="2053782" cy="3777929"/>
            <a:chOff x="2688762" y="1000114"/>
            <a:chExt cx="1540336" cy="2833447"/>
          </a:xfrm>
        </p:grpSpPr>
        <p:sp>
          <p:nvSpPr>
            <p:cNvPr id="14" name="Rectangle 38"/>
            <p:cNvSpPr/>
            <p:nvPr/>
          </p:nvSpPr>
          <p:spPr>
            <a:xfrm>
              <a:off x="2688762" y="3071814"/>
              <a:ext cx="1540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rPr>
                <a:t>包含姓名、号码、时间、类型、归属地等基本信息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</a:endParaRPr>
            </a:p>
          </p:txBody>
        </p:sp>
        <p:sp>
          <p:nvSpPr>
            <p:cNvPr id="15" name="Rectangle 39"/>
            <p:cNvSpPr/>
            <p:nvPr/>
          </p:nvSpPr>
          <p:spPr>
            <a:xfrm>
              <a:off x="2714612" y="2357436"/>
              <a:ext cx="1357322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667" dirty="0">
                  <a:solidFill>
                    <a:srgbClr val="00C0CB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cs typeface="Open Sans Light" pitchFamily="34" charset="0"/>
                </a:rPr>
                <a:t>通话记录聚合展示</a:t>
              </a:r>
              <a:endParaRPr lang="en-US" sz="2667" dirty="0">
                <a:solidFill>
                  <a:srgbClr val="00C0CB"/>
                </a:solidFill>
                <a:latin typeface="造字工房朗宋（非商用）常规体" pitchFamily="50" charset="-122"/>
                <a:ea typeface="造字工房朗宋（非商用）常规体" pitchFamily="50" charset="-122"/>
                <a:cs typeface="Open Sans Light" pitchFamily="34" charset="0"/>
              </a:endParaRPr>
            </a:p>
          </p:txBody>
        </p:sp>
        <p:sp>
          <p:nvSpPr>
            <p:cNvPr id="16" name="Rectangle 40"/>
            <p:cNvSpPr/>
            <p:nvPr/>
          </p:nvSpPr>
          <p:spPr>
            <a:xfrm>
              <a:off x="2786050" y="1000114"/>
              <a:ext cx="57037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00C0CB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2</a:t>
              </a:r>
            </a:p>
          </p:txBody>
        </p:sp>
      </p:grpSp>
      <p:grpSp>
        <p:nvGrpSpPr>
          <p:cNvPr id="17" name="Group 49"/>
          <p:cNvGrpSpPr/>
          <p:nvPr/>
        </p:nvGrpSpPr>
        <p:grpSpPr>
          <a:xfrm>
            <a:off x="6553027" y="1333486"/>
            <a:ext cx="2053782" cy="3793169"/>
            <a:chOff x="4914770" y="1000114"/>
            <a:chExt cx="1540336" cy="2844877"/>
          </a:xfrm>
        </p:grpSpPr>
        <p:sp>
          <p:nvSpPr>
            <p:cNvPr id="18" name="Rectangle 41"/>
            <p:cNvSpPr/>
            <p:nvPr/>
          </p:nvSpPr>
          <p:spPr>
            <a:xfrm>
              <a:off x="4914770" y="3083244"/>
              <a:ext cx="1540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rPr>
                <a:t>支持首字母快速索引，支持全局搜索功能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</a:endParaRPr>
            </a:p>
          </p:txBody>
        </p:sp>
        <p:sp>
          <p:nvSpPr>
            <p:cNvPr id="19" name="Rectangle 42"/>
            <p:cNvSpPr/>
            <p:nvPr/>
          </p:nvSpPr>
          <p:spPr>
            <a:xfrm>
              <a:off x="4929190" y="2357436"/>
              <a:ext cx="1357322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667" dirty="0">
                  <a:solidFill>
                    <a:srgbClr val="FFC000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cs typeface="Open Sans" pitchFamily="34" charset="0"/>
                </a:rPr>
                <a:t>联系人按字母排序</a:t>
              </a:r>
              <a:endParaRPr lang="en-US" sz="2667" dirty="0">
                <a:solidFill>
                  <a:srgbClr val="FFC000"/>
                </a:solidFill>
                <a:latin typeface="造字工房朗宋（非商用）常规体" pitchFamily="50" charset="-122"/>
                <a:ea typeface="造字工房朗宋（非商用）常规体" pitchFamily="50" charset="-122"/>
                <a:cs typeface="Open Sans Light" pitchFamily="34" charset="0"/>
              </a:endParaRPr>
            </a:p>
          </p:txBody>
        </p:sp>
        <p:sp>
          <p:nvSpPr>
            <p:cNvPr id="20" name="Rectangle 43"/>
            <p:cNvSpPr/>
            <p:nvPr/>
          </p:nvSpPr>
          <p:spPr>
            <a:xfrm>
              <a:off x="5000628" y="1000114"/>
              <a:ext cx="57037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E7CE39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3</a:t>
              </a:r>
            </a:p>
          </p:txBody>
        </p:sp>
      </p:grpSp>
      <p:grpSp>
        <p:nvGrpSpPr>
          <p:cNvPr id="21" name="Group 50"/>
          <p:cNvGrpSpPr/>
          <p:nvPr/>
        </p:nvGrpSpPr>
        <p:grpSpPr>
          <a:xfrm>
            <a:off x="9505799" y="1333486"/>
            <a:ext cx="2053782" cy="3823649"/>
            <a:chOff x="7129348" y="1000114"/>
            <a:chExt cx="1540336" cy="2867737"/>
          </a:xfrm>
        </p:grpSpPr>
        <p:sp>
          <p:nvSpPr>
            <p:cNvPr id="22" name="Rectangle 44"/>
            <p:cNvSpPr/>
            <p:nvPr/>
          </p:nvSpPr>
          <p:spPr>
            <a:xfrm>
              <a:off x="7129348" y="3106104"/>
              <a:ext cx="1540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rPr>
                <a:t>譬如中秋节提醒打电话回家，某人的生日提醒等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</a:endParaRPr>
            </a:p>
          </p:txBody>
        </p:sp>
        <p:sp>
          <p:nvSpPr>
            <p:cNvPr id="23" name="Rectangle 45"/>
            <p:cNvSpPr/>
            <p:nvPr/>
          </p:nvSpPr>
          <p:spPr>
            <a:xfrm>
              <a:off x="7143768" y="2357436"/>
              <a:ext cx="1357322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667" dirty="0">
                  <a:solidFill>
                    <a:srgbClr val="F47264"/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rPr>
                <a:t>特殊日子提醒功能</a:t>
              </a:r>
              <a:endParaRPr lang="en-US" sz="2667" dirty="0">
                <a:solidFill>
                  <a:srgbClr val="F47264"/>
                </a:solidFill>
                <a:latin typeface="造字工房朗宋（非商用）常规体" pitchFamily="50" charset="-122"/>
                <a:ea typeface="造字工房朗宋（非商用）常规体" pitchFamily="50" charset="-122"/>
              </a:endParaRPr>
            </a:p>
          </p:txBody>
        </p:sp>
        <p:sp>
          <p:nvSpPr>
            <p:cNvPr id="24" name="Rectangle 46"/>
            <p:cNvSpPr/>
            <p:nvPr/>
          </p:nvSpPr>
          <p:spPr>
            <a:xfrm>
              <a:off x="7215206" y="1000114"/>
              <a:ext cx="57037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F47264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4</a:t>
              </a:r>
            </a:p>
          </p:txBody>
        </p:sp>
      </p:grpSp>
      <p:grpSp>
        <p:nvGrpSpPr>
          <p:cNvPr id="2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34BA89"/>
          </a:solidFill>
        </p:grpSpPr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9" name="TextBox 6"/>
          <p:cNvSpPr>
            <a:spLocks noChangeArrowheads="1"/>
          </p:cNvSpPr>
          <p:nvPr/>
        </p:nvSpPr>
        <p:spPr bwMode="auto">
          <a:xfrm>
            <a:off x="476250" y="15779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基础功能说明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3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9333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2"/>
          <p:cNvGrpSpPr/>
          <p:nvPr/>
        </p:nvGrpSpPr>
        <p:grpSpPr>
          <a:xfrm>
            <a:off x="1428718" y="2095491"/>
            <a:ext cx="5076966" cy="906846"/>
            <a:chOff x="1071538" y="1571618"/>
            <a:chExt cx="3807725" cy="680135"/>
          </a:xfrm>
        </p:grpSpPr>
        <p:grpSp>
          <p:nvGrpSpPr>
            <p:cNvPr id="10" name="Group 9"/>
            <p:cNvGrpSpPr/>
            <p:nvPr/>
          </p:nvGrpSpPr>
          <p:grpSpPr>
            <a:xfrm>
              <a:off x="1071538" y="1603542"/>
              <a:ext cx="507656" cy="507656"/>
              <a:chOff x="756065" y="1613335"/>
              <a:chExt cx="630946" cy="630946"/>
            </a:xfrm>
          </p:grpSpPr>
          <p:sp>
            <p:nvSpPr>
              <p:cNvPr id="14" name="Oval 7"/>
              <p:cNvSpPr/>
              <p:nvPr/>
            </p:nvSpPr>
            <p:spPr>
              <a:xfrm>
                <a:off x="756065" y="1613335"/>
                <a:ext cx="630946" cy="630946"/>
              </a:xfrm>
              <a:prstGeom prst="ellipse">
                <a:avLst/>
              </a:prstGeom>
              <a:noFill/>
              <a:ln>
                <a:solidFill>
                  <a:srgbClr val="34BA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endParaRPr>
              </a:p>
            </p:txBody>
          </p:sp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928174" y="1791560"/>
                <a:ext cx="273668" cy="28382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rgbClr val="34BA89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11118" y="1571618"/>
              <a:ext cx="3143272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cs typeface="Open Sans" pitchFamily="34" charset="0"/>
                </a:rPr>
                <a:t>特殊手段添加联系人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  <a:cs typeface="Open Sans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1118" y="1951670"/>
              <a:ext cx="3268145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cs typeface="Open Sans Light" pitchFamily="34" charset="0"/>
                </a:rPr>
                <a:t>支持扫名片或二维码添加联系人功能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  <a:cs typeface="Open Sans Light" pitchFamily="34" charset="0"/>
              </a:endParaRPr>
            </a:p>
          </p:txBody>
        </p:sp>
      </p:grpSp>
      <p:grpSp>
        <p:nvGrpSpPr>
          <p:cNvPr id="16" name="Group 31"/>
          <p:cNvGrpSpPr/>
          <p:nvPr/>
        </p:nvGrpSpPr>
        <p:grpSpPr>
          <a:xfrm>
            <a:off x="1428718" y="4095753"/>
            <a:ext cx="5444522" cy="922086"/>
            <a:chOff x="1071538" y="3071816"/>
            <a:chExt cx="4083392" cy="691565"/>
          </a:xfrm>
        </p:grpSpPr>
        <p:grpSp>
          <p:nvGrpSpPr>
            <p:cNvPr id="17" name="Group 13"/>
            <p:cNvGrpSpPr/>
            <p:nvPr/>
          </p:nvGrpSpPr>
          <p:grpSpPr>
            <a:xfrm>
              <a:off x="1071538" y="3103740"/>
              <a:ext cx="507656" cy="507656"/>
              <a:chOff x="756065" y="1613335"/>
              <a:chExt cx="630946" cy="630946"/>
            </a:xfrm>
          </p:grpSpPr>
          <p:sp>
            <p:nvSpPr>
              <p:cNvPr id="21" name="Oval 14"/>
              <p:cNvSpPr/>
              <p:nvPr/>
            </p:nvSpPr>
            <p:spPr>
              <a:xfrm>
                <a:off x="756065" y="1613335"/>
                <a:ext cx="630946" cy="630946"/>
              </a:xfrm>
              <a:prstGeom prst="ellipse">
                <a:avLst/>
              </a:prstGeom>
              <a:noFill/>
              <a:ln>
                <a:solidFill>
                  <a:srgbClr val="00C0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endParaRPr>
              </a:p>
            </p:txBody>
          </p:sp>
          <p:sp>
            <p:nvSpPr>
              <p:cNvPr id="22" name="Freeform 26"/>
              <p:cNvSpPr>
                <a:spLocks/>
              </p:cNvSpPr>
              <p:nvPr/>
            </p:nvSpPr>
            <p:spPr bwMode="auto">
              <a:xfrm>
                <a:off x="928174" y="1791560"/>
                <a:ext cx="273668" cy="28382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rgbClr val="00C0C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endParaRPr>
              </a:p>
            </p:txBody>
          </p:sp>
        </p:grpSp>
        <p:sp>
          <p:nvSpPr>
            <p:cNvPr id="18" name="Rectangle 16"/>
            <p:cNvSpPr/>
            <p:nvPr/>
          </p:nvSpPr>
          <p:spPr>
            <a:xfrm>
              <a:off x="1611118" y="3071816"/>
              <a:ext cx="3143272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  <a:cs typeface="Open Sans" pitchFamily="34" charset="0"/>
                </a:rPr>
                <a:t>“勿扰模式”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  <a:cs typeface="Open Sans" pitchFamily="34" charset="0"/>
              </a:endParaRPr>
            </a:p>
          </p:txBody>
        </p:sp>
        <p:sp>
          <p:nvSpPr>
            <p:cNvPr id="19" name="Rectangle 17"/>
            <p:cNvSpPr/>
            <p:nvPr/>
          </p:nvSpPr>
          <p:spPr>
            <a:xfrm>
              <a:off x="1611118" y="3463298"/>
              <a:ext cx="3543812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造字工房朗宋（非商用）常规体" pitchFamily="50" charset="-122"/>
                  <a:ea typeface="造字工房朗宋（非商用）常规体" pitchFamily="50" charset="-122"/>
                </a:rPr>
                <a:t>可设置特定时间，拦截非白名单的来电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造字工房朗宋（非商用）常规体" pitchFamily="50" charset="-122"/>
                <a:ea typeface="造字工房朗宋（非商用）常规体" pitchFamily="50" charset="-122"/>
              </a:endParaRPr>
            </a:p>
          </p:txBody>
        </p:sp>
      </p:grpSp>
      <p:grpSp>
        <p:nvGrpSpPr>
          <p:cNvPr id="23" name="Group 33"/>
          <p:cNvGrpSpPr/>
          <p:nvPr/>
        </p:nvGrpSpPr>
        <p:grpSpPr>
          <a:xfrm>
            <a:off x="1074424" y="7216130"/>
            <a:ext cx="4910469" cy="1564950"/>
            <a:chOff x="5000628" y="1571618"/>
            <a:chExt cx="3682852" cy="1173713"/>
          </a:xfrm>
        </p:grpSpPr>
        <p:grpSp>
          <p:nvGrpSpPr>
            <p:cNvPr id="24" name="Group 19"/>
            <p:cNvGrpSpPr/>
            <p:nvPr/>
          </p:nvGrpSpPr>
          <p:grpSpPr>
            <a:xfrm>
              <a:off x="5000628" y="1603542"/>
              <a:ext cx="507656" cy="507656"/>
              <a:chOff x="756065" y="1613335"/>
              <a:chExt cx="630946" cy="630946"/>
            </a:xfrm>
          </p:grpSpPr>
          <p:sp>
            <p:nvSpPr>
              <p:cNvPr id="28" name="Oval 20"/>
              <p:cNvSpPr/>
              <p:nvPr/>
            </p:nvSpPr>
            <p:spPr>
              <a:xfrm>
                <a:off x="756065" y="1613335"/>
                <a:ext cx="630946" cy="630946"/>
              </a:xfrm>
              <a:prstGeom prst="ellipse">
                <a:avLst/>
              </a:prstGeom>
              <a:noFill/>
              <a:ln>
                <a:solidFill>
                  <a:srgbClr val="E7CE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928174" y="1791560"/>
                <a:ext cx="273668" cy="28382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rgbClr val="E7CE39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Rectangle 22"/>
            <p:cNvSpPr/>
            <p:nvPr/>
          </p:nvSpPr>
          <p:spPr>
            <a:xfrm>
              <a:off x="5540208" y="1571618"/>
              <a:ext cx="3143272" cy="3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67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Teamwork Strategy</a:t>
              </a:r>
            </a:p>
          </p:txBody>
        </p:sp>
        <p:sp>
          <p:nvSpPr>
            <p:cNvPr id="26" name="Rectangle 23"/>
            <p:cNvSpPr/>
            <p:nvPr/>
          </p:nvSpPr>
          <p:spPr>
            <a:xfrm>
              <a:off x="5540208" y="2214560"/>
              <a:ext cx="2643206" cy="530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s-MY" sz="1333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Lorem ipsum dolor sit amet, consectetur adipiscing elit. Praesent sodales odio sit amet odio tristique quis tempus odio</a:t>
              </a:r>
            </a:p>
          </p:txBody>
        </p:sp>
        <p:sp>
          <p:nvSpPr>
            <p:cNvPr id="27" name="Rectangle 24"/>
            <p:cNvSpPr/>
            <p:nvPr/>
          </p:nvSpPr>
          <p:spPr>
            <a:xfrm>
              <a:off x="5540208" y="1928808"/>
              <a:ext cx="2143140" cy="19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s-MY" sz="1067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Lorem ipsum dolor sit amet, consectetur</a:t>
              </a:r>
            </a:p>
          </p:txBody>
        </p:sp>
      </p:grpSp>
      <p:grpSp>
        <p:nvGrpSpPr>
          <p:cNvPr id="30" name="Group 34"/>
          <p:cNvGrpSpPr/>
          <p:nvPr/>
        </p:nvGrpSpPr>
        <p:grpSpPr>
          <a:xfrm>
            <a:off x="6027458" y="7216130"/>
            <a:ext cx="4910469" cy="1564950"/>
            <a:chOff x="5000628" y="3071816"/>
            <a:chExt cx="3682852" cy="1173713"/>
          </a:xfrm>
        </p:grpSpPr>
        <p:grpSp>
          <p:nvGrpSpPr>
            <p:cNvPr id="31" name="Group 25"/>
            <p:cNvGrpSpPr/>
            <p:nvPr/>
          </p:nvGrpSpPr>
          <p:grpSpPr>
            <a:xfrm>
              <a:off x="5000628" y="3103740"/>
              <a:ext cx="507656" cy="507656"/>
              <a:chOff x="756065" y="1613335"/>
              <a:chExt cx="630946" cy="630946"/>
            </a:xfrm>
          </p:grpSpPr>
          <p:sp>
            <p:nvSpPr>
              <p:cNvPr id="35" name="Oval 26"/>
              <p:cNvSpPr/>
              <p:nvPr/>
            </p:nvSpPr>
            <p:spPr>
              <a:xfrm>
                <a:off x="756065" y="1613335"/>
                <a:ext cx="630946" cy="630946"/>
              </a:xfrm>
              <a:prstGeom prst="ellipse">
                <a:avLst/>
              </a:prstGeom>
              <a:noFill/>
              <a:ln>
                <a:solidFill>
                  <a:srgbClr val="F472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928174" y="1791560"/>
                <a:ext cx="273668" cy="28382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rgbClr val="F4726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2" name="Rectangle 28"/>
            <p:cNvSpPr/>
            <p:nvPr/>
          </p:nvSpPr>
          <p:spPr>
            <a:xfrm>
              <a:off x="5540208" y="3071816"/>
              <a:ext cx="3143272" cy="3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67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Teamwork Strategy</a:t>
              </a:r>
            </a:p>
          </p:txBody>
        </p:sp>
        <p:sp>
          <p:nvSpPr>
            <p:cNvPr id="33" name="Rectangle 29"/>
            <p:cNvSpPr/>
            <p:nvPr/>
          </p:nvSpPr>
          <p:spPr>
            <a:xfrm>
              <a:off x="5540208" y="3714758"/>
              <a:ext cx="2643206" cy="530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s-MY" sz="1333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Lorem ipsum dolor sit amet, consectetur adipiscing elit. Praesent sodales odio sit amet odio tristique quis tempus odio</a:t>
              </a:r>
            </a:p>
          </p:txBody>
        </p:sp>
        <p:sp>
          <p:nvSpPr>
            <p:cNvPr id="34" name="Rectangle 30"/>
            <p:cNvSpPr/>
            <p:nvPr/>
          </p:nvSpPr>
          <p:spPr>
            <a:xfrm>
              <a:off x="5540208" y="3429006"/>
              <a:ext cx="2143140" cy="19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s-MY" sz="1067" dirty="0">
                  <a:solidFill>
                    <a:schemeClr val="bg1">
                      <a:lumMod val="50000"/>
                    </a:schemeClr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Lorem ipsum dolor sit amet, consectetur</a:t>
              </a:r>
            </a:p>
          </p:txBody>
        </p:sp>
      </p:grpSp>
      <p:grpSp>
        <p:nvGrpSpPr>
          <p:cNvPr id="38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34BA89"/>
          </a:solidFill>
        </p:grpSpPr>
        <p:sp>
          <p:nvSpPr>
            <p:cNvPr id="39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TextBox 6"/>
          <p:cNvSpPr>
            <a:spLocks noChangeArrowheads="1"/>
          </p:cNvSpPr>
          <p:nvPr/>
        </p:nvSpPr>
        <p:spPr bwMode="auto">
          <a:xfrm>
            <a:off x="476250" y="14255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拓展功能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3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3711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BA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2C9C7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BRIEF CONTENTS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8964535" y="1862668"/>
            <a:ext cx="2710999" cy="99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en-US" sz="5867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基础内容</a:t>
            </a:r>
          </a:p>
        </p:txBody>
      </p:sp>
      <p:sp>
        <p:nvSpPr>
          <p:cNvPr id="9" name="TextBox 3"/>
          <p:cNvSpPr>
            <a:spLocks noChangeArrowheads="1"/>
          </p:cNvSpPr>
          <p:nvPr/>
        </p:nvSpPr>
        <p:spPr bwMode="auto">
          <a:xfrm>
            <a:off x="35984" y="-1911350"/>
            <a:ext cx="4647426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2803893"/>
            <a:ext cx="36094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点击上图中底部“联系人”导航栏将显示已保存的联系人，点击联系人将进入联系人详情界面。点击右上角工具栏的扫描按钮将出现扫描界面 ，点击搜索按钮将出现搜索界面。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3C5416-9009-4D3A-91B6-D4D5503FDC7E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联系人界面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4011362-5A55-40B7-8E58-567D871C8D68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71" name="图片 7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CA17358E-A1FD-4ECE-AA2C-B6687598E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C14777-A1C7-47F2-98E9-C46FE4AF8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FF3CEE2E-6528-4602-BC49-80C3B61D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590" y="731371"/>
            <a:ext cx="2368800" cy="51324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97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3111670"/>
            <a:ext cx="3609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点击上图中右下角的浮动按钮，将出现下面的新建联系人界面。填写相应信息即可添加联系人。</a:t>
            </a:r>
            <a:endParaRPr lang="zh-CN" altLang="en-US" sz="20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新建联系人界面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372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46092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20798" y="2803893"/>
            <a:ext cx="36094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点击图中右下角的浮动按钮将出现拨号盘，点击拨号盘数字即可拨打电话。</a:t>
            </a:r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如果拨号盘为空，点击拨号键将显示上次拨打的号码。点击拨号盘</a:t>
            </a:r>
            <a:r>
              <a:rPr lang="zh-CN" altLang="en-US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左下角按钮</a:t>
            </a:r>
            <a:r>
              <a:rPr lang="zh-CN" altLang="zh-CN" sz="2000" dirty="0">
                <a:solidFill>
                  <a:schemeClr val="bg1"/>
                </a:solidFill>
                <a:latin typeface="造字工房朗宋（非商用）常规体" pitchFamily="50" charset="-122"/>
                <a:ea typeface="造字工房朗宋（非商用）常规体" pitchFamily="50" charset="-122"/>
              </a:rPr>
              <a:t>将隐藏拨号盘。</a:t>
            </a:r>
            <a:endParaRPr lang="zh-CN" altLang="en-US" sz="2000" dirty="0">
              <a:solidFill>
                <a:schemeClr val="bg1"/>
              </a:solidFill>
              <a:latin typeface="造字工房朗宋（非商用）常规体" pitchFamily="50" charset="-122"/>
              <a:ea typeface="造字工房朗宋（非商用）常规体" pitchFamily="50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262626"/>
                </a:solidFill>
                <a:latin typeface="造字工房朗宋（非商用）常规体" pitchFamily="50" charset="-122"/>
                <a:ea typeface="造字工房朗宋（非商用）常规体" pitchFamily="50" charset="-122"/>
                <a:sym typeface="Impact" panose="020B0806030902050204" pitchFamily="34" charset="0"/>
              </a:rPr>
              <a:t>拨号界面</a:t>
            </a:r>
            <a:endParaRPr lang="en-US" altLang="zh-CN" sz="2000" dirty="0">
              <a:solidFill>
                <a:srgbClr val="262626"/>
              </a:solidFill>
              <a:latin typeface="造字工房朗宋（非商用）常规体" pitchFamily="50" charset="-122"/>
              <a:ea typeface="造字工房朗宋（非商用）常规体" pitchFamily="50" charset="-122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06965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690</Words>
  <Application>Microsoft Office PowerPoint</Application>
  <PresentationFormat>宽屏</PresentationFormat>
  <Paragraphs>84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Impact</vt:lpstr>
      <vt:lpstr>Arial</vt:lpstr>
      <vt:lpstr>Open Sans Light</vt:lpstr>
      <vt:lpstr>造字工房朗宋（非商用）常规体</vt:lpstr>
      <vt:lpstr>等线 Light</vt:lpstr>
      <vt:lpstr>Open Sans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wozi ohme</cp:lastModifiedBy>
  <cp:revision>37</cp:revision>
  <dcterms:created xsi:type="dcterms:W3CDTF">2016-07-01T11:15:40Z</dcterms:created>
  <dcterms:modified xsi:type="dcterms:W3CDTF">2019-07-03T14:28:48Z</dcterms:modified>
</cp:coreProperties>
</file>